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726" r:id="rId2"/>
    <p:sldId id="731" r:id="rId3"/>
    <p:sldId id="532" r:id="rId4"/>
    <p:sldId id="783" r:id="rId5"/>
    <p:sldId id="807" r:id="rId6"/>
    <p:sldId id="784" r:id="rId7"/>
    <p:sldId id="808" r:id="rId8"/>
    <p:sldId id="809" r:id="rId9"/>
    <p:sldId id="814" r:id="rId10"/>
    <p:sldId id="810" r:id="rId11"/>
    <p:sldId id="811" r:id="rId12"/>
    <p:sldId id="815" r:id="rId13"/>
    <p:sldId id="816" r:id="rId14"/>
    <p:sldId id="817" r:id="rId15"/>
    <p:sldId id="812" r:id="rId16"/>
    <p:sldId id="813" r:id="rId17"/>
    <p:sldId id="818" r:id="rId18"/>
    <p:sldId id="819" r:id="rId19"/>
    <p:sldId id="820" r:id="rId20"/>
    <p:sldId id="821" r:id="rId21"/>
    <p:sldId id="822" r:id="rId22"/>
    <p:sldId id="823" r:id="rId23"/>
    <p:sldId id="824" r:id="rId24"/>
    <p:sldId id="825" r:id="rId25"/>
    <p:sldId id="73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F"/>
    <a:srgbClr val="F9F9F9"/>
    <a:srgbClr val="FFFF66"/>
    <a:srgbClr val="005B70"/>
    <a:srgbClr val="C1EFFF"/>
    <a:srgbClr val="7030A0"/>
    <a:srgbClr val="00B05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75" autoAdjust="0"/>
    <p:restoredTop sz="96454" autoAdjust="0"/>
  </p:normalViewPr>
  <p:slideViewPr>
    <p:cSldViewPr snapToGrid="0" snapToObjects="1">
      <p:cViewPr varScale="1">
        <p:scale>
          <a:sx n="104" d="100"/>
          <a:sy n="104" d="100"/>
        </p:scale>
        <p:origin x="67" y="237"/>
      </p:cViewPr>
      <p:guideLst>
        <p:guide orient="horz" pos="1620"/>
        <p:guide pos="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270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379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18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96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35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9203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46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991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271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404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409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082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932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783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894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251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805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37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2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62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306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57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77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311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26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143791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79499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58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Client Components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237" y="1274019"/>
            <a:ext cx="7037518" cy="2642837"/>
          </a:xfrm>
        </p:spPr>
        <p:txBody>
          <a:bodyPr>
            <a:normAutofit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100" dirty="0"/>
              <a:t>Overview of client components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100" dirty="0"/>
              <a:t>Special files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100" dirty="0"/>
              <a:t>Client component routing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37590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696923" cy="3742941"/>
          </a:xfrm>
        </p:spPr>
        <p:txBody>
          <a:bodyPr/>
          <a:lstStyle/>
          <a:p>
            <a:r>
              <a:rPr lang="en-GB" dirty="0"/>
              <a:t>In this section we'll take a closer look at several special files in a Next.js application</a:t>
            </a:r>
          </a:p>
          <a:p>
            <a:pPr lvl="1"/>
            <a:r>
              <a:rPr lang="en-GB" dirty="0"/>
              <a:t>See the demo app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demo-special-files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Prepare and run as follows: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9AD4D-3EC7-62D4-FA98-FD839D57F388}"/>
              </a:ext>
            </a:extLst>
          </p:cNvPr>
          <p:cNvSpPr txBox="1"/>
          <p:nvPr/>
        </p:nvSpPr>
        <p:spPr>
          <a:xfrm>
            <a:off x="1725478" y="2434621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2A9D-1D7D-EE9C-DB86-588A2DB5DE78}"/>
              </a:ext>
            </a:extLst>
          </p:cNvPr>
          <p:cNvSpPr txBox="1"/>
          <p:nvPr/>
        </p:nvSpPr>
        <p:spPr>
          <a:xfrm>
            <a:off x="1725478" y="2817475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dev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50409-340E-3D95-4177-A524D0F8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516" y="2434623"/>
            <a:ext cx="3823899" cy="25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Layouts (1 of 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As you know, a layout defines a common layout for a bunch of routes</a:t>
            </a:r>
          </a:p>
          <a:p>
            <a:pPr lvl="1"/>
            <a:endParaRPr lang="en-GB" dirty="0"/>
          </a:p>
          <a:p>
            <a:r>
              <a:rPr lang="en-GB" dirty="0"/>
              <a:t>A layout is loaded when the user goes to one of its routes </a:t>
            </a:r>
          </a:p>
          <a:p>
            <a:pPr lvl="1"/>
            <a:r>
              <a:rPr lang="en-GB" dirty="0"/>
              <a:t>The layout can maintain state</a:t>
            </a:r>
          </a:p>
          <a:p>
            <a:pPr lvl="1"/>
            <a:r>
              <a:rPr lang="en-GB" dirty="0"/>
              <a:t>The layout's state is retained during navigation in its routes</a:t>
            </a:r>
          </a:p>
          <a:p>
            <a:pPr lvl="1"/>
            <a:r>
              <a:rPr lang="en-GB" dirty="0"/>
              <a:t>The layout is destroyed upon navigation elsewhere</a:t>
            </a:r>
          </a:p>
        </p:txBody>
      </p:sp>
    </p:spTree>
    <p:extLst>
      <p:ext uri="{BB962C8B-B14F-4D97-AF65-F5344CB8AC3E}">
        <p14:creationId xmlns:p14="http://schemas.microsoft.com/office/powerpoint/2010/main" val="425383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Layouts (2 of 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36555"/>
            <a:ext cx="8134258" cy="3742941"/>
          </a:xfrm>
        </p:spPr>
        <p:txBody>
          <a:bodyPr/>
          <a:lstStyle/>
          <a:p>
            <a:r>
              <a:rPr lang="en-GB" dirty="0"/>
              <a:t>Take a look at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layouts-demo</a:t>
            </a:r>
            <a:r>
              <a:rPr lang="en-GB" dirty="0"/>
              <a:t> part of the demo: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See what happens when you navigate to </a:t>
            </a:r>
            <a:r>
              <a:rPr lang="en-GB" i="1" dirty="0"/>
              <a:t>About </a:t>
            </a:r>
            <a:r>
              <a:rPr lang="en-GB" dirty="0"/>
              <a:t>and </a:t>
            </a:r>
            <a:r>
              <a:rPr lang="en-GB" i="1" dirty="0"/>
              <a:t>Contact</a:t>
            </a:r>
          </a:p>
          <a:p>
            <a:pPr lvl="1"/>
            <a:r>
              <a:rPr lang="en-GB" dirty="0"/>
              <a:t>Then see what the code looks like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layout.tsx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26FA6-D56D-1D3D-1938-D3D43477A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13" y="1531926"/>
            <a:ext cx="2138092" cy="1242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BC6CA-BBF7-C6A2-8B25-61E9AE26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689" y="1531925"/>
            <a:ext cx="4309988" cy="22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4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Template Files (1 of 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A template file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template.js</a:t>
            </a:r>
            <a:r>
              <a:rPr lang="en-GB" dirty="0"/>
              <a:t>) is similar to a layout, except it doesn't retain state across navigations</a:t>
            </a:r>
          </a:p>
          <a:p>
            <a:pPr lvl="1"/>
            <a:endParaRPr lang="en-GB" dirty="0"/>
          </a:p>
          <a:p>
            <a:r>
              <a:rPr lang="en-GB" dirty="0"/>
              <a:t>A template file:</a:t>
            </a:r>
          </a:p>
          <a:p>
            <a:pPr lvl="1"/>
            <a:r>
              <a:rPr lang="en-GB" dirty="0"/>
              <a:t>Holds state temporarily while a user is on a particular route</a:t>
            </a:r>
          </a:p>
          <a:p>
            <a:pPr lvl="1"/>
            <a:r>
              <a:rPr lang="en-GB" dirty="0"/>
              <a:t>Releases the state when the user moves to a different route</a:t>
            </a:r>
          </a:p>
        </p:txBody>
      </p:sp>
    </p:spTree>
    <p:extLst>
      <p:ext uri="{BB962C8B-B14F-4D97-AF65-F5344CB8AC3E}">
        <p14:creationId xmlns:p14="http://schemas.microsoft.com/office/powerpoint/2010/main" val="238039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Template Files (2 of 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36555"/>
            <a:ext cx="8134258" cy="3742941"/>
          </a:xfrm>
        </p:spPr>
        <p:txBody>
          <a:bodyPr/>
          <a:lstStyle/>
          <a:p>
            <a:r>
              <a:rPr lang="en-GB" dirty="0"/>
              <a:t>Take a look at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templates-demo</a:t>
            </a:r>
            <a:r>
              <a:rPr lang="en-GB" dirty="0"/>
              <a:t> part of the demo: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See what happens when you navigate to </a:t>
            </a:r>
            <a:r>
              <a:rPr lang="en-GB" i="1" dirty="0"/>
              <a:t>About </a:t>
            </a:r>
            <a:r>
              <a:rPr lang="en-GB" dirty="0"/>
              <a:t>and </a:t>
            </a:r>
            <a:r>
              <a:rPr lang="en-GB" i="1" dirty="0"/>
              <a:t>Contact</a:t>
            </a:r>
          </a:p>
          <a:p>
            <a:pPr lvl="1"/>
            <a:r>
              <a:rPr lang="en-GB" dirty="0"/>
              <a:t>Then see what the code looks like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template.tsx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65447-F13E-4302-CFE9-1DDFC870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650" y="1531925"/>
            <a:ext cx="2132294" cy="1229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C375B-2973-D51E-C1EE-0D3CE06ED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426" y="1531925"/>
            <a:ext cx="4309990" cy="22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4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Files (1 of 3)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An error file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error.js</a:t>
            </a:r>
            <a:r>
              <a:rPr lang="en-GB" dirty="0"/>
              <a:t>) defines an error component to handle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unexpected errors from components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An error component must be a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An error component receives an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error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property (an instance of the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Error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class), with the following properties: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message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error message from the component</a:t>
            </a: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digest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generated hash (server components only)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reset 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function you can call, to re-render component</a:t>
            </a:r>
          </a:p>
        </p:txBody>
      </p:sp>
    </p:spTree>
    <p:extLst>
      <p:ext uri="{BB962C8B-B14F-4D97-AF65-F5344CB8AC3E}">
        <p14:creationId xmlns:p14="http://schemas.microsoft.com/office/powerpoint/2010/main" val="190446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Files (2 of 3)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54748" cy="3742941"/>
          </a:xfrm>
        </p:spPr>
        <p:txBody>
          <a:bodyPr/>
          <a:lstStyle/>
          <a:p>
            <a:r>
              <a:rPr lang="en-GB" dirty="0"/>
              <a:t>Here's an example error page in the demo app:</a:t>
            </a: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5DF45052-E954-83C9-B245-53470BD01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733" y="1371504"/>
            <a:ext cx="7334171" cy="341696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'use client' 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 from 'react'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Error(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{error, reset}: { error: Error &amp; {digest?: string}, reset: () =&gt; void }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) {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console.error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(error), [error])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&lt;h1&gt;Error occurred 😨&lt;/h1&gt;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&lt;h2&gt;Error message: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error.message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&lt;button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}&gt;Try again&lt;/button&gt;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60DC6-0657-72FC-15AA-D6AC7628482A}"/>
              </a:ext>
            </a:extLst>
          </p:cNvPr>
          <p:cNvSpPr txBox="1"/>
          <p:nvPr/>
        </p:nvSpPr>
        <p:spPr>
          <a:xfrm>
            <a:off x="7199079" y="4503890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8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Files (3 of 3)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54748" cy="3742941"/>
          </a:xfrm>
        </p:spPr>
        <p:txBody>
          <a:bodyPr/>
          <a:lstStyle/>
          <a:p>
            <a:r>
              <a:rPr lang="en-GB" dirty="0"/>
              <a:t>To trigger an error…</a:t>
            </a:r>
          </a:p>
          <a:p>
            <a:pPr lvl="1"/>
            <a:r>
              <a:rPr lang="en-GB" dirty="0"/>
              <a:t>Go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errors-demo</a:t>
            </a:r>
            <a:r>
              <a:rPr lang="en-GB" dirty="0"/>
              <a:t> route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Click the button a few times…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9EFCA-B8BD-9329-D89A-C678CFCB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8" y="2135774"/>
            <a:ext cx="6093597" cy="2762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C218E7-D224-DFD2-0655-54DDFA547624}"/>
              </a:ext>
            </a:extLst>
          </p:cNvPr>
          <p:cNvSpPr txBox="1"/>
          <p:nvPr/>
        </p:nvSpPr>
        <p:spPr>
          <a:xfrm>
            <a:off x="4314826" y="3973488"/>
            <a:ext cx="4293996" cy="7386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Note: 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</a:rPr>
              <a:t>This error overlay is only displayed in "dev" mode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</a:rPr>
              <a:t>If you run the app in "prod" mode, it won't appear</a:t>
            </a:r>
            <a:endParaRPr lang="en-GB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FEDBD3-16F9-7CA8-75B7-1BB89090486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759512" y="4342820"/>
            <a:ext cx="1555314" cy="286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682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224112" cy="560552"/>
          </a:xfrm>
        </p:spPr>
        <p:txBody>
          <a:bodyPr/>
          <a:lstStyle/>
          <a:p>
            <a:r>
              <a:rPr lang="en-US" dirty="0"/>
              <a:t>Section 3: Client Component Routing Techniques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Navigating via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hook</a:t>
            </a:r>
          </a:p>
          <a:p>
            <a:r>
              <a:rPr lang="en-GB" dirty="0"/>
              <a:t>Navigating via the native History API</a:t>
            </a:r>
          </a:p>
        </p:txBody>
      </p:sp>
    </p:spTree>
    <p:extLst>
      <p:ext uri="{BB962C8B-B14F-4D97-AF65-F5344CB8AC3E}">
        <p14:creationId xmlns:p14="http://schemas.microsoft.com/office/powerpoint/2010/main" val="30936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696923" cy="3742941"/>
          </a:xfrm>
        </p:spPr>
        <p:txBody>
          <a:bodyPr/>
          <a:lstStyle/>
          <a:p>
            <a:r>
              <a:rPr lang="en-GB" dirty="0"/>
              <a:t>In this section we'll take a closer look at various routing techniques that are specific to client components</a:t>
            </a:r>
          </a:p>
          <a:p>
            <a:pPr lvl="1"/>
            <a:r>
              <a:rPr lang="en-GB" dirty="0"/>
              <a:t>See the demo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demo-client-routing-techniques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Prepare and run as follows: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9AD4D-3EC7-62D4-FA98-FD839D57F388}"/>
              </a:ext>
            </a:extLst>
          </p:cNvPr>
          <p:cNvSpPr txBox="1"/>
          <p:nvPr/>
        </p:nvSpPr>
        <p:spPr>
          <a:xfrm>
            <a:off x="1725478" y="2434621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2A9D-1D7D-EE9C-DB86-588A2DB5DE78}"/>
              </a:ext>
            </a:extLst>
          </p:cNvPr>
          <p:cNvSpPr txBox="1"/>
          <p:nvPr/>
        </p:nvSpPr>
        <p:spPr>
          <a:xfrm>
            <a:off x="1725478" y="2817475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43D4E-80E6-0681-4211-92C577BC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516" y="2434623"/>
            <a:ext cx="3839686" cy="25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7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 Overview of Client Components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Recap of Next.js rendering strategies</a:t>
            </a:r>
          </a:p>
          <a:p>
            <a:r>
              <a:rPr lang="en-GB" dirty="0"/>
              <a:t>How to define a client component</a:t>
            </a:r>
          </a:p>
          <a:p>
            <a:r>
              <a:rPr lang="en-GB" dirty="0"/>
              <a:t>Demo application</a:t>
            </a:r>
          </a:p>
          <a:p>
            <a:r>
              <a:rPr lang="en-GB" dirty="0"/>
              <a:t>Handling browser events</a:t>
            </a:r>
          </a:p>
          <a:p>
            <a:r>
              <a:rPr lang="en-GB" dirty="0"/>
              <a:t>Using React hooks</a:t>
            </a:r>
          </a:p>
          <a:p>
            <a:r>
              <a:rPr lang="en-GB" dirty="0"/>
              <a:t>Using browser APIs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61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48822"/>
            <a:ext cx="7548179" cy="560552"/>
          </a:xfrm>
        </p:spPr>
        <p:txBody>
          <a:bodyPr/>
          <a:lstStyle/>
          <a:p>
            <a:r>
              <a:rPr lang="en-GB" dirty="0"/>
              <a:t>Navigating via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Hook (1 of 3)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36555"/>
            <a:ext cx="8134258" cy="3742941"/>
          </a:xfrm>
        </p:spPr>
        <p:txBody>
          <a:bodyPr/>
          <a:lstStyle/>
          <a:p>
            <a:r>
              <a:rPr lang="en-GB" dirty="0"/>
              <a:t>Earlier in the course we showed how to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&lt;Link&gt;</a:t>
            </a:r>
            <a:r>
              <a:rPr lang="en-GB" dirty="0"/>
              <a:t> to create a physical link to achieve navigation: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It's also possible to navigate to a route programmatically via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hook: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361E5DEF-E728-43F2-388F-6114A0914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1709075"/>
            <a:ext cx="7408126" cy="27764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='some-route'&gt;Some label for the link&lt;/Link&gt;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025DFD6F-CC03-31A4-40F7-F3BC2670E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3158246"/>
            <a:ext cx="7408126" cy="157030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'use client'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useRouter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'next/navigation'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SomeComponent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const router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useRouter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router.push('some-route')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137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48822"/>
            <a:ext cx="7548179" cy="560552"/>
          </a:xfrm>
        </p:spPr>
        <p:txBody>
          <a:bodyPr/>
          <a:lstStyle/>
          <a:p>
            <a:r>
              <a:rPr lang="en-GB" dirty="0"/>
              <a:t>Navigating via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Hook (2 of 3)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You can use these functions to navigate programmatically:</a:t>
            </a:r>
          </a:p>
          <a:p>
            <a:endParaRPr lang="en-GB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025DFD6F-CC03-31A4-40F7-F3BC2670E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1449180"/>
            <a:ext cx="2903730" cy="27764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router.push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3314B0E1-AA16-0488-E377-DA450FEC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2009794"/>
            <a:ext cx="2903730" cy="27764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router.replace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30AD8E7-A9B5-BD5A-9D00-AD85749E3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2570408"/>
            <a:ext cx="2903730" cy="27764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router.refresh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84BB0DA-EABE-C3D9-0607-F96EE9BF3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3131022"/>
            <a:ext cx="2903730" cy="27764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router.prefetch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6F913E93-C121-FFEC-3E76-AE7C108B1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3691636"/>
            <a:ext cx="2903730" cy="27764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router.back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9F764475-3E4E-1E83-5373-F2E367F76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4264498"/>
            <a:ext cx="2903730" cy="27764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router.forward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7D309-BE8A-A83F-6E60-9D0BA99E0BB5}"/>
              </a:ext>
            </a:extLst>
          </p:cNvPr>
          <p:cNvSpPr txBox="1"/>
          <p:nvPr/>
        </p:nvSpPr>
        <p:spPr>
          <a:xfrm>
            <a:off x="4281021" y="1464605"/>
            <a:ext cx="447295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Navigate to a route (push current route to browser history)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7CB16-D738-A98C-D266-D0CAE6496F5A}"/>
              </a:ext>
            </a:extLst>
          </p:cNvPr>
          <p:cNvSpPr txBox="1"/>
          <p:nvPr/>
        </p:nvSpPr>
        <p:spPr>
          <a:xfrm>
            <a:off x="4281021" y="2017057"/>
            <a:ext cx="463902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Navigate to a route (replace current route in browser history)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FFA40-C889-E101-A282-16B83805FBAA}"/>
              </a:ext>
            </a:extLst>
          </p:cNvPr>
          <p:cNvSpPr txBox="1"/>
          <p:nvPr/>
        </p:nvSpPr>
        <p:spPr>
          <a:xfrm>
            <a:off x="4281021" y="2583368"/>
            <a:ext cx="443987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Re-render current route immediately, fetching data afresh 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49F8D-60CB-72E6-D3AE-E149796421D4}"/>
              </a:ext>
            </a:extLst>
          </p:cNvPr>
          <p:cNvSpPr txBox="1"/>
          <p:nvPr/>
        </p:nvSpPr>
        <p:spPr>
          <a:xfrm>
            <a:off x="4281021" y="3135820"/>
            <a:ext cx="381527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Prefetch a route, for faster subsequent transition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50FC8-9360-5BE2-9EE4-9C4D839EA618}"/>
              </a:ext>
            </a:extLst>
          </p:cNvPr>
          <p:cNvSpPr txBox="1"/>
          <p:nvPr/>
        </p:nvSpPr>
        <p:spPr>
          <a:xfrm>
            <a:off x="4281021" y="3695718"/>
            <a:ext cx="385669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Navigate back to previous route in browser history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A10BA-2FA2-8302-7DE5-5287EA6E93E6}"/>
              </a:ext>
            </a:extLst>
          </p:cNvPr>
          <p:cNvSpPr txBox="1"/>
          <p:nvPr/>
        </p:nvSpPr>
        <p:spPr>
          <a:xfrm>
            <a:off x="4281021" y="4263784"/>
            <a:ext cx="378962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Navigate forward to next route in browser history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48822"/>
            <a:ext cx="7548179" cy="560552"/>
          </a:xfrm>
        </p:spPr>
        <p:txBody>
          <a:bodyPr/>
          <a:lstStyle/>
          <a:p>
            <a:r>
              <a:rPr lang="en-GB" dirty="0"/>
              <a:t>Navigating via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Hook (3 of 3)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The demo application has a navigation bar that enables the user to navigate to any route: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BAE5C0-6D7F-CB8A-E059-9132726B0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13" y="1701213"/>
            <a:ext cx="6677252" cy="304404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CC236A6-C25F-4A5B-0DF9-6DDBD380DF32}"/>
              </a:ext>
            </a:extLst>
          </p:cNvPr>
          <p:cNvSpPr/>
          <p:nvPr/>
        </p:nvSpPr>
        <p:spPr>
          <a:xfrm>
            <a:off x="6474276" y="2657473"/>
            <a:ext cx="1698172" cy="57966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2A7EA-0974-6710-5C6B-134317910DB2}"/>
              </a:ext>
            </a:extLst>
          </p:cNvPr>
          <p:cNvSpPr txBox="1"/>
          <p:nvPr/>
        </p:nvSpPr>
        <p:spPr>
          <a:xfrm>
            <a:off x="4766793" y="3488324"/>
            <a:ext cx="308449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205F"/>
                </a:solidFill>
              </a:rPr>
              <a:t>For details of how it works, see</a:t>
            </a:r>
          </a:p>
          <a:p>
            <a:r>
              <a:rPr lang="en-GB" sz="1400" dirty="0">
                <a:solidFill>
                  <a:srgbClr val="0020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/app/_components/</a:t>
            </a:r>
            <a:r>
              <a:rPr lang="en-GB" sz="1400" dirty="0" err="1">
                <a:solidFill>
                  <a:srgbClr val="0020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navbar.tsx</a:t>
            </a:r>
            <a:endParaRPr lang="en-GB" sz="1400" dirty="0">
              <a:solidFill>
                <a:srgbClr val="0020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3A394C-00DC-C829-20BF-25EF804CCA8F}"/>
              </a:ext>
            </a:extLst>
          </p:cNvPr>
          <p:cNvCxnSpPr/>
          <p:nvPr/>
        </p:nvCxnSpPr>
        <p:spPr>
          <a:xfrm flipV="1">
            <a:off x="6070144" y="3151413"/>
            <a:ext cx="526596" cy="36548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830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Navigating via the Native History API (1 of 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36555"/>
            <a:ext cx="8134258" cy="3742941"/>
          </a:xfrm>
        </p:spPr>
        <p:txBody>
          <a:bodyPr/>
          <a:lstStyle/>
          <a:p>
            <a:r>
              <a:rPr lang="en-GB" dirty="0"/>
              <a:t>We've just seen how to use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hook to navigate programmatically</a:t>
            </a:r>
          </a:p>
          <a:p>
            <a:pPr lvl="1"/>
            <a:endParaRPr lang="en-GB" dirty="0"/>
          </a:p>
          <a:p>
            <a:r>
              <a:rPr lang="en-GB" dirty="0"/>
              <a:t>An alternative approach is to use the native History API as per a regular web application:</a:t>
            </a:r>
          </a:p>
          <a:p>
            <a:endParaRPr lang="en-GB" dirty="0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E7AD8B61-8FA5-5A22-7C08-AA1E148D7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2837110"/>
            <a:ext cx="7408126" cy="27764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window.history.pushState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(state, unused, 'relative-or-absolute-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5265117-E006-6C1F-ECDE-4433FA560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3297161"/>
            <a:ext cx="7408126" cy="27764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window.history.replaceState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(state, unused, 'relative-or-absolute-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333A2-E88C-F12C-8C66-C601A8AA566E}"/>
              </a:ext>
            </a:extLst>
          </p:cNvPr>
          <p:cNvSpPr txBox="1"/>
          <p:nvPr/>
        </p:nvSpPr>
        <p:spPr>
          <a:xfrm>
            <a:off x="1329452" y="3954972"/>
            <a:ext cx="7438991" cy="646331"/>
          </a:xfrm>
          <a:prstGeom prst="rect">
            <a:avLst/>
          </a:prstGeom>
          <a:solidFill>
            <a:schemeClr val="bg1"/>
          </a:solidFill>
          <a:ln>
            <a:solidFill>
              <a:srgbClr val="005B70"/>
            </a:solidFill>
          </a:ln>
          <a:effectLst>
            <a:outerShdw blurRad="25400" dist="25400" dir="2700000" algn="ctr" rotWithShape="0">
              <a:srgbClr val="005B70"/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5B70"/>
                </a:solidFill>
              </a:rPr>
              <a:t>For full details about the native Browser API, see</a:t>
            </a:r>
          </a:p>
          <a:p>
            <a:r>
              <a:rPr lang="en-GB" i="1" dirty="0">
                <a:solidFill>
                  <a:srgbClr val="005B70"/>
                </a:solidFill>
              </a:rPr>
              <a:t>https://developer.mozilla.org/en-US/docs/Web/API/History</a:t>
            </a:r>
          </a:p>
        </p:txBody>
      </p:sp>
    </p:spTree>
    <p:extLst>
      <p:ext uri="{BB962C8B-B14F-4D97-AF65-F5344CB8AC3E}">
        <p14:creationId xmlns:p14="http://schemas.microsoft.com/office/powerpoint/2010/main" val="63784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Navigating via the Native History API (2 of 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The demo application illustrates how to navigate via the native History API: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473CC-448F-9DF0-EA21-64BA95B90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13" y="1706787"/>
            <a:ext cx="5743447" cy="303525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5E44352-A28F-E05E-13D8-59AF85252AB1}"/>
              </a:ext>
            </a:extLst>
          </p:cNvPr>
          <p:cNvSpPr/>
          <p:nvPr/>
        </p:nvSpPr>
        <p:spPr>
          <a:xfrm>
            <a:off x="1073602" y="4182790"/>
            <a:ext cx="2196194" cy="579664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83CD0-65B0-84A9-7E5B-B43756E5DA57}"/>
              </a:ext>
            </a:extLst>
          </p:cNvPr>
          <p:cNvSpPr txBox="1"/>
          <p:nvPr/>
        </p:nvSpPr>
        <p:spPr>
          <a:xfrm>
            <a:off x="4044254" y="3931758"/>
            <a:ext cx="286969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205F"/>
                </a:solidFill>
              </a:rPr>
              <a:t> For details of how it works, see</a:t>
            </a:r>
          </a:p>
          <a:p>
            <a:r>
              <a:rPr lang="en-GB" sz="1400" dirty="0">
                <a:solidFill>
                  <a:srgbClr val="0020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  <a:r>
              <a:rPr lang="en-GB" sz="1400" dirty="0" err="1">
                <a:solidFill>
                  <a:srgbClr val="0020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history_api</a:t>
            </a:r>
            <a:r>
              <a:rPr lang="en-GB" sz="1400" dirty="0">
                <a:solidFill>
                  <a:srgbClr val="0020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dirty="0" err="1">
                <a:solidFill>
                  <a:srgbClr val="0020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en-GB" sz="1400" dirty="0">
              <a:solidFill>
                <a:srgbClr val="0020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764B90-AB02-2468-F17D-55B8A01AD0DB}"/>
              </a:ext>
            </a:extLst>
          </p:cNvPr>
          <p:cNvCxnSpPr>
            <a:cxnSpLocks/>
          </p:cNvCxnSpPr>
          <p:nvPr/>
        </p:nvCxnSpPr>
        <p:spPr>
          <a:xfrm flipH="1">
            <a:off x="3269796" y="4082795"/>
            <a:ext cx="815278" cy="34251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27E9193-943F-F499-C515-63B69663C733}"/>
              </a:ext>
            </a:extLst>
          </p:cNvPr>
          <p:cNvSpPr/>
          <p:nvPr/>
        </p:nvSpPr>
        <p:spPr>
          <a:xfrm>
            <a:off x="2393494" y="2249237"/>
            <a:ext cx="859972" cy="29396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Summary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389" y="1210182"/>
            <a:ext cx="6726115" cy="1955050"/>
          </a:xfrm>
        </p:spPr>
        <p:txBody>
          <a:bodyPr>
            <a:norm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 of client components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Special files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Client component routing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25127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Recap of Next.js Rendering Strategies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499" y="924309"/>
            <a:ext cx="8141057" cy="3742941"/>
          </a:xfrm>
        </p:spPr>
        <p:txBody>
          <a:bodyPr/>
          <a:lstStyle/>
          <a:p>
            <a:r>
              <a:rPr lang="en-GB" dirty="0"/>
              <a:t>By default, Next.js renders components at the </a:t>
            </a:r>
            <a:r>
              <a:rPr lang="en-GB" i="1" dirty="0"/>
              <a:t>server</a:t>
            </a:r>
          </a:p>
          <a:p>
            <a:pPr lvl="1"/>
            <a:r>
              <a:rPr lang="en-GB" dirty="0"/>
              <a:t>For direct access to server-side resources</a:t>
            </a:r>
          </a:p>
          <a:p>
            <a:pPr lvl="1"/>
            <a:r>
              <a:rPr lang="en-GB" dirty="0"/>
              <a:t>For Search Engine Optimization (SEO)</a:t>
            </a:r>
          </a:p>
          <a:p>
            <a:pPr lvl="1"/>
            <a:r>
              <a:rPr lang="en-GB" dirty="0"/>
              <a:t>For caching and faster initial page load time</a:t>
            </a:r>
          </a:p>
          <a:p>
            <a:pPr marL="457200" lvl="1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Or, you can tell Next.js to render a component at the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handle browser events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use React hooks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use browser APIs (e.g., geolocation, web workers, etc.)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8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How to Define a Client Component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499" y="924309"/>
            <a:ext cx="8178999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This is how you define a client component: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When the user navigates to the component in a browser: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component code is downloaded to the client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At the client, the code is processed to generate a virtual DOM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virtual DOM is rendered as HTML at the browser</a:t>
            </a: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06978247-C71E-0603-B8AB-055959202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1364075"/>
            <a:ext cx="7387138" cy="101630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'use client'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SomeClientComponent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&lt;&gt; … … … &lt;/&gt;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930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Demo Application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46202" cy="3742941"/>
          </a:xfrm>
        </p:spPr>
        <p:txBody>
          <a:bodyPr/>
          <a:lstStyle/>
          <a:p>
            <a:r>
              <a:rPr lang="en-GB" dirty="0"/>
              <a:t>Let's see a demo of how/why to define client components</a:t>
            </a:r>
          </a:p>
          <a:p>
            <a:pPr lvl="1"/>
            <a:r>
              <a:rPr lang="en-GB" dirty="0"/>
              <a:t>See the demo app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demo-simple-client-components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Prepare and run as follows: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9AD4D-3EC7-62D4-FA98-FD839D57F388}"/>
              </a:ext>
            </a:extLst>
          </p:cNvPr>
          <p:cNvSpPr txBox="1"/>
          <p:nvPr/>
        </p:nvSpPr>
        <p:spPr>
          <a:xfrm>
            <a:off x="1725478" y="2096938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2A9D-1D7D-EE9C-DB86-588A2DB5DE78}"/>
              </a:ext>
            </a:extLst>
          </p:cNvPr>
          <p:cNvSpPr txBox="1"/>
          <p:nvPr/>
        </p:nvSpPr>
        <p:spPr>
          <a:xfrm>
            <a:off x="1725478" y="2479792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dev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504AD-8EEE-1ED1-A5A4-30183909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516" y="2096938"/>
            <a:ext cx="3829092" cy="246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Handling Browser Events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13498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client component can handle browser events:</a:t>
            </a:r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2C334C7E-268F-4A41-538D-B3FB6C06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733" y="1372813"/>
            <a:ext cx="7334171" cy="360162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'use client'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EventHandling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function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displayMessage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(message: string) {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messageArea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messageArea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messageArea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!.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innerText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message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&lt;h1&gt;Event handling demo&lt;/h1&gt;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&lt;button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={() =&gt;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displayMessage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("Hello")}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&gt;Say hello&lt;/button&gt;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&lt;button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={() =&gt;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displayMessage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("Goodbye")}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&gt;Say goodbye&lt;/button&gt;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 id="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messageArea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styles.panel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}/&gt;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0958A-07AF-257A-0957-BBF20F67949C}"/>
              </a:ext>
            </a:extLst>
          </p:cNvPr>
          <p:cNvSpPr txBox="1"/>
          <p:nvPr/>
        </p:nvSpPr>
        <p:spPr>
          <a:xfrm>
            <a:off x="5897440" y="4690750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/app/event-handling/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16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Using React Hooks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13498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client component can use React hooks:</a:t>
            </a:r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2C334C7E-268F-4A41-538D-B3FB6C06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733" y="1376251"/>
            <a:ext cx="7334171" cy="3232296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'use client'</a:t>
            </a:r>
          </a:p>
          <a:p>
            <a:pPr defTabSz="739775">
              <a:defRPr/>
            </a:pP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'react'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ReactHooks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let [products,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setProducts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[]&gt;([])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let [description,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setDescription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('')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let [price,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setPrice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('')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let [category,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setCategory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('')</a:t>
            </a:r>
          </a:p>
          <a:p>
            <a:pPr defTabSz="739775">
              <a:defRPr/>
            </a:pP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=&gt; {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console.log(`Products updated…`)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 [products])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0958A-07AF-257A-0957-BBF20F67949C}"/>
              </a:ext>
            </a:extLst>
          </p:cNvPr>
          <p:cNvSpPr txBox="1"/>
          <p:nvPr/>
        </p:nvSpPr>
        <p:spPr>
          <a:xfrm>
            <a:off x="6176363" y="4323613"/>
            <a:ext cx="2509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/app/react-hooks/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80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Using Browser APIs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13498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client component can use browser APIs (e.g., geoloc</a:t>
            </a:r>
            <a:r>
              <a:rPr lang="en-GB" baseline="30000" dirty="0"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):</a:t>
            </a:r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2C334C7E-268F-4A41-538D-B3FB6C06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733" y="1375001"/>
            <a:ext cx="7334171" cy="2862964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'use client'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BrowserAPIs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function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displayGeolocation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navigator.geolocation.getCurrentPosition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{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const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pos.coords.latitude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const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pos.coords.longitude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messageArea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!.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innerText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`Latitude ${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Longitude ${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}`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0958A-07AF-257A-0957-BBF20F67949C}"/>
              </a:ext>
            </a:extLst>
          </p:cNvPr>
          <p:cNvSpPr txBox="1"/>
          <p:nvPr/>
        </p:nvSpPr>
        <p:spPr>
          <a:xfrm>
            <a:off x="6083388" y="3960966"/>
            <a:ext cx="260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/app/browser-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apis</a:t>
            </a:r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3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 Special Files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Layouts</a:t>
            </a:r>
          </a:p>
          <a:p>
            <a:r>
              <a:rPr lang="en-GB" dirty="0"/>
              <a:t>Template files</a:t>
            </a:r>
          </a:p>
          <a:p>
            <a:r>
              <a:rPr lang="en-GB" dirty="0"/>
              <a:t>Error files</a:t>
            </a:r>
          </a:p>
        </p:txBody>
      </p:sp>
    </p:spTree>
    <p:extLst>
      <p:ext uri="{BB962C8B-B14F-4D97-AF65-F5344CB8AC3E}">
        <p14:creationId xmlns:p14="http://schemas.microsoft.com/office/powerpoint/2010/main" val="526262372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6514</TotalTime>
  <Words>1512</Words>
  <Application>Microsoft Office PowerPoint</Application>
  <PresentationFormat>On-screen Show (16:9)</PresentationFormat>
  <Paragraphs>263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Courier New</vt:lpstr>
      <vt:lpstr>Open Sans</vt:lpstr>
      <vt:lpstr>Standard_LiveLessons_2017</vt:lpstr>
      <vt:lpstr>Client Components</vt:lpstr>
      <vt:lpstr>Section 1:  Overview of Client Components</vt:lpstr>
      <vt:lpstr>Recap of Next.js Rendering Strategies</vt:lpstr>
      <vt:lpstr>How to Define a Client Component</vt:lpstr>
      <vt:lpstr>Demo Application</vt:lpstr>
      <vt:lpstr>Handling Browser Events</vt:lpstr>
      <vt:lpstr>Using React Hooks</vt:lpstr>
      <vt:lpstr>Using Browser APIs</vt:lpstr>
      <vt:lpstr>Section 2:  Special Files</vt:lpstr>
      <vt:lpstr>Overview</vt:lpstr>
      <vt:lpstr>Layouts (1 of 2)</vt:lpstr>
      <vt:lpstr>Layouts (2 of 2)</vt:lpstr>
      <vt:lpstr>Template Files (1 of 2)</vt:lpstr>
      <vt:lpstr>Template Files (2 of 2)</vt:lpstr>
      <vt:lpstr>Error Files (1 of 3)</vt:lpstr>
      <vt:lpstr>Error Files (2 of 3)</vt:lpstr>
      <vt:lpstr>Error Files (3 of 3)</vt:lpstr>
      <vt:lpstr>Section 3: Client Component Routing Techniques</vt:lpstr>
      <vt:lpstr>Overview</vt:lpstr>
      <vt:lpstr>Navigating via the useRouter() Hook (1 of 3)</vt:lpstr>
      <vt:lpstr>Navigating via the useRouter() Hook (2 of 3)</vt:lpstr>
      <vt:lpstr>Navigating via the useRouter() Hook (3 of 3)</vt:lpstr>
      <vt:lpstr>Navigating via the Native History API (1 of 2)</vt:lpstr>
      <vt:lpstr>Navigating via the Native History API (2 of 2)</vt:lpstr>
      <vt:lpstr>Summary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132</cp:revision>
  <dcterms:created xsi:type="dcterms:W3CDTF">2015-09-28T19:52:00Z</dcterms:created>
  <dcterms:modified xsi:type="dcterms:W3CDTF">2024-07-05T15:20:01Z</dcterms:modified>
</cp:coreProperties>
</file>